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65" r:id="rId1"/>
  </p:sldMasterIdLst>
  <p:notesMasterIdLst>
    <p:notesMasterId r:id="rId19"/>
  </p:notesMasterIdLst>
  <p:handoutMasterIdLst>
    <p:handoutMasterId r:id="rId20"/>
  </p:handoutMasterIdLst>
  <p:sldIdLst>
    <p:sldId id="407" r:id="rId2"/>
    <p:sldId id="634" r:id="rId3"/>
    <p:sldId id="636" r:id="rId4"/>
    <p:sldId id="637" r:id="rId5"/>
    <p:sldId id="638" r:id="rId6"/>
    <p:sldId id="639" r:id="rId7"/>
    <p:sldId id="640" r:id="rId8"/>
    <p:sldId id="654" r:id="rId9"/>
    <p:sldId id="642" r:id="rId10"/>
    <p:sldId id="655" r:id="rId11"/>
    <p:sldId id="656" r:id="rId12"/>
    <p:sldId id="667" r:id="rId13"/>
    <p:sldId id="668" r:id="rId14"/>
    <p:sldId id="657" r:id="rId15"/>
    <p:sldId id="669" r:id="rId16"/>
    <p:sldId id="670" r:id="rId17"/>
    <p:sldId id="658" r:id="rId18"/>
  </p:sldIdLst>
  <p:sldSz cx="9144000" cy="6858000" type="screen4x3"/>
  <p:notesSz cx="10020300" cy="6888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8">
          <p15:clr>
            <a:srgbClr val="A4A3A4"/>
          </p15:clr>
        </p15:guide>
        <p15:guide id="3" orient="horz" pos="2170">
          <p15:clr>
            <a:srgbClr val="A4A3A4"/>
          </p15:clr>
        </p15:guide>
        <p15:guide id="4" pos="3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40C0"/>
    <a:srgbClr val="FF790A"/>
    <a:srgbClr val="FFC08D"/>
    <a:srgbClr val="FF9900"/>
    <a:srgbClr val="2A2AA6"/>
    <a:srgbClr val="3333CC"/>
    <a:srgbClr val="0099FF"/>
    <a:srgbClr val="0066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9" autoAdjust="0"/>
    <p:restoredTop sz="94885" autoAdjust="0"/>
  </p:normalViewPr>
  <p:slideViewPr>
    <p:cSldViewPr snapToGrid="0">
      <p:cViewPr varScale="1">
        <p:scale>
          <a:sx n="109" d="100"/>
          <a:sy n="109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424" y="-102"/>
      </p:cViewPr>
      <p:guideLst>
        <p:guide orient="horz" pos="2958"/>
        <p:guide pos="2238"/>
        <p:guide orient="horz" pos="2170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0487" cy="344758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l" eaLnBrk="1" hangingPunct="1">
              <a:lnSpc>
                <a:spcPct val="80000"/>
              </a:lnSpc>
              <a:spcBef>
                <a:spcPct val="2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334" y="0"/>
            <a:ext cx="4342727" cy="344758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r" eaLnBrk="1" hangingPunct="1">
              <a:lnSpc>
                <a:spcPct val="80000"/>
              </a:lnSpc>
              <a:spcBef>
                <a:spcPct val="2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241"/>
            <a:ext cx="4340487" cy="344758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l" eaLnBrk="1" hangingPunct="1">
              <a:lnSpc>
                <a:spcPct val="80000"/>
              </a:lnSpc>
              <a:spcBef>
                <a:spcPct val="2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334" y="6542241"/>
            <a:ext cx="4342727" cy="344758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A512E27F-D965-49BC-8000-5DCECF822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280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0487" cy="34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334" y="0"/>
            <a:ext cx="4342727" cy="34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7713" y="515938"/>
            <a:ext cx="3444875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3375" y="3271703"/>
            <a:ext cx="8013553" cy="310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42241"/>
            <a:ext cx="4340487" cy="34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334" y="6542241"/>
            <a:ext cx="4342727" cy="34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1283FC-0059-4473-BA06-BC6CA5413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8637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1283FC-0059-4473-BA06-BC6CA541398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97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1283FC-0059-4473-BA06-BC6CA541398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41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07AC-917C-4401-851B-7E745F12BC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7417-9AF4-445E-97D9-60D141A414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EFB98-EF2F-4B6B-A11F-DB110D6FBC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691EF-24D4-45A5-8E16-036169D5B0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17A06-6A87-4182-AD21-B9F09A9C9C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40DE7-3589-4818-B5F5-361820C062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C9AC-E8E5-4B26-8920-84D6FBDEE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3667F-3C5E-482C-8565-832A0BAE04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87D80-9B8D-4403-8421-D353442502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768E-C4E9-4CDA-B113-EF8D78F59D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87478-EB84-4ACB-A9C6-EEFA189FA8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EDCC05F-1AEF-4128-9E00-7A22EBCB9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0" y="2574028"/>
            <a:ext cx="53674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mn-MN" sz="2800" b="1" kern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 Mon" pitchFamily="18" charset="0"/>
              <a:ea typeface="+mj-ea"/>
              <a:cs typeface="Traditional Arabic" pitchFamily="18" charset="-78"/>
            </a:endParaRPr>
          </a:p>
          <a:p>
            <a:pPr algn="ctr">
              <a:defRPr/>
            </a:pPr>
            <a:endParaRPr lang="mn-MN" sz="28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 Mon" pitchFamily="18" charset="0"/>
              <a:ea typeface="+mj-ea"/>
              <a:cs typeface="Traditional Arabic" pitchFamily="18" charset="-78"/>
            </a:endParaRPr>
          </a:p>
          <a:p>
            <a:pPr algn="ctr">
              <a:defRPr/>
            </a:pPr>
            <a:endParaRPr lang="mn-MN" sz="2800" b="1" kern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 Mon" pitchFamily="18" charset="0"/>
              <a:ea typeface="+mj-ea"/>
              <a:cs typeface="Traditional Arabic" pitchFamily="18" charset="-78"/>
            </a:endParaRPr>
          </a:p>
          <a:p>
            <a:pPr algn="ctr">
              <a:defRPr/>
            </a:pPr>
            <a:endParaRPr lang="mn-MN" sz="28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 Mon" pitchFamily="18" charset="0"/>
              <a:ea typeface="+mj-ea"/>
              <a:cs typeface="Traditional Arabic" pitchFamily="18" charset="-78"/>
            </a:endParaRPr>
          </a:p>
          <a:p>
            <a:pPr algn="ctr">
              <a:defRPr/>
            </a:pPr>
            <a:r>
              <a:rPr lang="mn-MN" sz="28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ea typeface="+mj-ea"/>
                <a:cs typeface="Traditional Arabic" pitchFamily="18" charset="-78"/>
              </a:rPr>
              <a:t>ДАРХАН ХОТЫН ТАНИЛЦУУЛГА </a:t>
            </a:r>
            <a:r>
              <a:rPr lang="mn-MN" sz="28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ea typeface="+mj-ea"/>
                <a:cs typeface="Traditional Arabic" pitchFamily="18" charset="-78"/>
              </a:rPr>
              <a:t>МЭДЭЭЛЭЛ</a:t>
            </a:r>
            <a:endParaRPr lang="mn-MN" sz="2800" b="1" kern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 Mon" pitchFamily="18" charset="0"/>
              <a:ea typeface="+mj-ea"/>
              <a:cs typeface="Traditional Arabic" pitchFamily="18" charset="-78"/>
            </a:endParaRPr>
          </a:p>
          <a:p>
            <a:pPr algn="ctr">
              <a:defRPr/>
            </a:pPr>
            <a:endParaRPr lang="mn-MN" sz="2800" b="1" kern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 Mon" pitchFamily="18" charset="0"/>
              <a:ea typeface="+mj-ea"/>
              <a:cs typeface="Traditional Arabic" pitchFamily="18" charset="-78"/>
            </a:endParaRPr>
          </a:p>
          <a:p>
            <a:pPr algn="ctr">
              <a:defRPr/>
            </a:pPr>
            <a:endParaRPr lang="mn-MN" sz="28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 Mon" pitchFamily="18" charset="0"/>
              <a:ea typeface="+mj-ea"/>
              <a:cs typeface="Traditional Arabic" pitchFamily="18" charset="-78"/>
            </a:endParaRPr>
          </a:p>
          <a:p>
            <a:pPr algn="ctr">
              <a:defRPr/>
            </a:pPr>
            <a:r>
              <a:rPr lang="mn-MN" sz="28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ea typeface="+mj-ea"/>
                <a:cs typeface="Traditional Arabic" pitchFamily="18" charset="-78"/>
              </a:rPr>
              <a:t>2021 ОН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49669"/>
            <a:ext cx="8078295" cy="4376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Хог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хаягдлын менежмент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”-ийг сайжруулах ажлын хүрээнд хэрэгжиж байгаа хөтөлбөр төсөл: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“Шарилжгүй Дархан” дэд хөтөлбөр аймгийн Иргэдийн төлөөлөгчдийн хурлын Тэргүүлэгчдийн 2021 оны 23 дугаар тогтоол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“Цэвэр хот”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дэд хөтөлбөр” аймгийн Иргэдийн төлөөлөгчдийн хурлын Тэргүүлэгчдийн 2021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оны 51 дүгээр тогтоол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Ногоон Дархан төсөл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3685"/>
            <a:ext cx="9143999" cy="28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191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749669"/>
            <a:ext cx="8078294" cy="4376494"/>
          </a:xfrm>
        </p:spPr>
        <p:txBody>
          <a:bodyPr/>
          <a:lstStyle/>
          <a:p>
            <a:pPr marL="0" indent="0" algn="ctr">
              <a:buNone/>
            </a:pPr>
            <a:r>
              <a:rPr lang="mn-MN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u="sng" dirty="0">
                <a:latin typeface="Arial" panose="020B0604020202020204" pitchFamily="34" charset="0"/>
                <a:cs typeface="Arial" panose="020B0604020202020204" pitchFamily="34" charset="0"/>
              </a:rPr>
              <a:t>Шарилжгүй Дархан” дэд </a:t>
            </a:r>
            <a:r>
              <a:rPr lang="mn-MN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хөтөлбөрийн хүрээнд  </a:t>
            </a:r>
          </a:p>
          <a:p>
            <a:pPr marL="0" indent="0" algn="ctr">
              <a:buNone/>
            </a:pPr>
            <a:endParaRPr lang="mn-MN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Дархан сумын 220 га</a:t>
            </a:r>
          </a:p>
          <a:p>
            <a:pPr marL="0" indent="0">
              <a:buNone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Хонгор сумын 150.4 га </a:t>
            </a:r>
          </a:p>
          <a:p>
            <a:pPr marL="0" indent="0">
              <a:buNone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Шарын гол сум 40 га</a:t>
            </a:r>
          </a:p>
          <a:p>
            <a:pPr marL="0" indent="0">
              <a:buNone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Орхон сумын 31.2</a:t>
            </a:r>
          </a:p>
          <a:p>
            <a:pPr marL="0" indent="0">
              <a:buNone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Нийт-441.6 га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433" y="338328"/>
            <a:ext cx="8229600" cy="1252728"/>
          </a:xfrm>
        </p:spPr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9" y="2417886"/>
            <a:ext cx="3472961" cy="2509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49" y="4036021"/>
            <a:ext cx="3750082" cy="224875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4780991"/>
            <a:ext cx="9143999" cy="28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53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612510" cy="4535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Хотын тохижилт үйлчилгээг хариуцан ажилладаг Дархан сумын Нийтийн аж ахуй үйлчилгээний газрын парк шинэчлэлийг жил бүр үе шаттайгаар сайжруулж ажлын бүтээмжийг дээшлүүлэн ажиллаж ирсэн.</a:t>
            </a:r>
          </a:p>
          <a:p>
            <a:pPr marL="0" indent="0" algn="just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/>
          </a:p>
        </p:txBody>
      </p:sp>
      <p:pic>
        <p:nvPicPr>
          <p:cNvPr id="5" name="Picture 12" descr="https://scontent.fuln5-1.fna.fbcdn.net/v/t1.15752-0/p280x280/62009184_472912159948722_5279555567554134016_n.jpg?_nc_cat=108&amp;_nc_ht=scontent.fuln5-1.fna&amp;oh=9295018b3723e739a19c9dc50851157a&amp;oe=5D9330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4" b="24443"/>
          <a:stretch/>
        </p:blipFill>
        <p:spPr bwMode="auto">
          <a:xfrm>
            <a:off x="3480430" y="3127323"/>
            <a:ext cx="2082148" cy="226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ТОХИЖИЛТЫН АЛБА\АВТО\техникүүд\117774570_926318744524331_99963057434978165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0" b="13427"/>
          <a:stretch/>
        </p:blipFill>
        <p:spPr bwMode="auto">
          <a:xfrm>
            <a:off x="5754279" y="4902870"/>
            <a:ext cx="2932521" cy="170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content.fuln5-1.fna.fbcdn.net/v/t1.15752-9/61754758_680905465685445_2495164269973209088_n.jpg?_nc_cat=106&amp;_nc_ht=scontent.fuln5-1.fna&amp;oh=00c950731ec5457c3719c9ace4eb2950&amp;oe=5D597EF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7"/>
          <a:stretch/>
        </p:blipFill>
        <p:spPr bwMode="auto">
          <a:xfrm>
            <a:off x="5785686" y="2774437"/>
            <a:ext cx="3113758" cy="216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790"/>
            <a:ext cx="9143999" cy="2848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5" y="3089641"/>
            <a:ext cx="3015762" cy="25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75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433" y="404446"/>
            <a:ext cx="8229600" cy="1678980"/>
          </a:xfrm>
        </p:spPr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4825685"/>
            <a:ext cx="9143999" cy="284895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1808" y="2675467"/>
            <a:ext cx="4062046" cy="29428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Хог хаягдлын менежментийг сайжруулах ажлын хүрээнд “Дархан сумын хог хаягдлын үйлчилгээний хураамжийн хэмжээг тогтоох тухай” 10/04 дүгээр тогтоолыг Захиргааны ерөнхий хуулийн дагуу Захиргааны хэм хэмжээний актын улсын нэгдсэн  бүртгэлийн </a:t>
            </a:r>
            <a:r>
              <a:rPr lang="mn-MN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4334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дугаарт бүртгүүлж мөрдөн ажиллаж байна.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17" y="2083426"/>
            <a:ext cx="2693259" cy="34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291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73261" y="1886215"/>
            <a:ext cx="2945423" cy="42399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Шударга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өрсөлдөөн хэрэглэгчийн төлөө газраас жил бүрийн 3 дугаар сарын 15-ны өдрийг Олон улсын хэрэглэгчийн эрхийг хамгаалах өдөр болгон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тэмдэглэдэг. Тус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өдрийн хүрээнд энэ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жил “Хуванцар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бохирдолтой тэмцэх” сэдэвт аяныг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хэмжээнд нэг сарын хугацаатай зохион байгуулсан байна.</a:t>
            </a:r>
          </a:p>
          <a:p>
            <a:pPr marL="0" indent="0" algn="just">
              <a:buNone/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Аянд нийт 41 байгууллага оролцсоноос “Татварын хэлтэс”, “Дархан Ус суваг” ХК, “Нэгдсэн эмнэлэг” эхний байранд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шалгарсан.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9131"/>
            <a:ext cx="8229600" cy="1670187"/>
          </a:xfrm>
        </p:spPr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7" y="2560892"/>
            <a:ext cx="2831123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679853"/>
            <a:ext cx="2672862" cy="265267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965"/>
            <a:ext cx="9143999" cy="25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60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2435469"/>
            <a:ext cx="3523128" cy="2760786"/>
          </a:xfrm>
        </p:spPr>
        <p:txBody>
          <a:bodyPr/>
          <a:lstStyle/>
          <a:p>
            <a:pPr algn="just">
              <a:defRPr/>
            </a:pPr>
            <a:r>
              <a:rPr lang="mn-MN" sz="2000" dirty="0" smtClean="0"/>
              <a:t>Аймгийн Засаг даргын 2021.04.21-ний 01-А/128 дугаартай захирамжийн хэрэгжилтийг ханган, сар бүрийн эхний 7 хоногийн “Бямба” гарагийг бүх нийтийн их цэвэрлэгээний өдөр” болгон хэвшүүлсэн.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793632"/>
            <a:ext cx="4334608" cy="3666392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965"/>
            <a:ext cx="9143999" cy="25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9681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80" y="3585772"/>
            <a:ext cx="3411416" cy="22161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" y="2844071"/>
            <a:ext cx="3569677" cy="2343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9" y="1952256"/>
            <a:ext cx="3174023" cy="2303192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3512"/>
            <a:ext cx="9143999" cy="25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0870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mn-M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 баярлалаа.</a:t>
            </a:r>
          </a:p>
          <a:p>
            <a:pPr marL="0" indent="0" algn="ctr">
              <a:buNone/>
            </a:pP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n-M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Илтгэгч:Дархан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хотын Захирагчийн ажлын албаны </a:t>
            </a:r>
          </a:p>
          <a:p>
            <a:pPr marL="0" indent="0" algn="ctr">
              <a:buNone/>
            </a:pP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эргэжилтэн З.Одмаа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862" y="479005"/>
            <a:ext cx="8229600" cy="1252728"/>
          </a:xfrm>
        </p:spPr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4961965"/>
            <a:ext cx="9143999" cy="25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939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30162" y="1784838"/>
            <a:ext cx="4966428" cy="4070839"/>
          </a:xfrm>
        </p:spPr>
        <p:txBody>
          <a:bodyPr/>
          <a:lstStyle/>
          <a:p>
            <a:pPr algn="just">
              <a:defRPr/>
            </a:pPr>
            <a:r>
              <a:rPr lang="mn-MN" sz="2000" dirty="0" smtClean="0"/>
              <a:t>Монгол улсын 2 дахь нийслэл Дархан хот нь /Дархан-Уул аймаг</a:t>
            </a:r>
            <a:r>
              <a:rPr lang="en-US" sz="2000" dirty="0" smtClean="0"/>
              <a:t>/ 1961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10 </a:t>
            </a:r>
            <a:r>
              <a:rPr lang="en-US" sz="2000" dirty="0" err="1" smtClean="0"/>
              <a:t>дугаар</a:t>
            </a:r>
            <a:r>
              <a:rPr lang="en-US" sz="2000" dirty="0" smtClean="0"/>
              <a:t> </a:t>
            </a:r>
            <a:r>
              <a:rPr lang="en-US" sz="2000" dirty="0" err="1" smtClean="0"/>
              <a:t>сарын</a:t>
            </a:r>
            <a:r>
              <a:rPr lang="en-US" sz="2000" dirty="0" smtClean="0"/>
              <a:t> 17-ны </a:t>
            </a:r>
            <a:r>
              <a:rPr lang="en-US" sz="2000" dirty="0" err="1" smtClean="0"/>
              <a:t>өдөр</a:t>
            </a:r>
            <a:r>
              <a:rPr lang="en-US" sz="2000" dirty="0" smtClean="0"/>
              <a:t> </a:t>
            </a:r>
            <a:r>
              <a:rPr lang="en-US" sz="2000" dirty="0" err="1" smtClean="0"/>
              <a:t>Монгол</a:t>
            </a:r>
            <a:r>
              <a:rPr lang="en-US" sz="2000" dirty="0" smtClean="0"/>
              <a:t>, </a:t>
            </a:r>
            <a:r>
              <a:rPr lang="en-US" sz="2000" dirty="0" err="1" smtClean="0"/>
              <a:t>Орос</a:t>
            </a:r>
            <a:r>
              <a:rPr lang="en-US" sz="2000" dirty="0" smtClean="0"/>
              <a:t>, </a:t>
            </a:r>
            <a:r>
              <a:rPr lang="en-US" sz="2000" dirty="0" err="1" smtClean="0"/>
              <a:t>Польш</a:t>
            </a:r>
            <a:r>
              <a:rPr lang="en-US" sz="2000" dirty="0" smtClean="0"/>
              <a:t>, </a:t>
            </a:r>
            <a:r>
              <a:rPr lang="en-US" sz="2000" dirty="0" err="1" smtClean="0"/>
              <a:t>Унгар</a:t>
            </a:r>
            <a:r>
              <a:rPr lang="en-US" sz="2000" dirty="0" smtClean="0"/>
              <a:t>, </a:t>
            </a:r>
            <a:r>
              <a:rPr lang="en-US" sz="2000" dirty="0" err="1" smtClean="0"/>
              <a:t>Болгар</a:t>
            </a:r>
            <a:r>
              <a:rPr lang="en-US" sz="2000" dirty="0" smtClean="0"/>
              <a:t>, </a:t>
            </a:r>
            <a:r>
              <a:rPr lang="en-US" sz="2000" dirty="0" err="1" smtClean="0"/>
              <a:t>Чехословак</a:t>
            </a:r>
            <a:r>
              <a:rPr lang="en-US" sz="2000" dirty="0" smtClean="0"/>
              <a:t> </a:t>
            </a:r>
            <a:r>
              <a:rPr lang="en-US" sz="2000" dirty="0" err="1" smtClean="0"/>
              <a:t>зэрэг</a:t>
            </a:r>
            <a:r>
              <a:rPr lang="en-US" sz="2000" dirty="0" smtClean="0"/>
              <a:t> </a:t>
            </a:r>
            <a:r>
              <a:rPr lang="en-US" sz="2000" dirty="0" err="1" smtClean="0"/>
              <a:t>улс</a:t>
            </a:r>
            <a:r>
              <a:rPr lang="en-US" sz="2000" dirty="0" smtClean="0"/>
              <a:t> </a:t>
            </a:r>
            <a:r>
              <a:rPr lang="en-US" sz="2000" dirty="0" err="1" smtClean="0"/>
              <a:t>орнуудын</a:t>
            </a:r>
            <a:r>
              <a:rPr lang="en-US" sz="2000" dirty="0" smtClean="0"/>
              <a:t> </a:t>
            </a:r>
            <a:r>
              <a:rPr lang="en-US" sz="2000" dirty="0" err="1" smtClean="0"/>
              <a:t>хөрөнгө</a:t>
            </a:r>
            <a:r>
              <a:rPr lang="en-US" sz="2000" dirty="0" smtClean="0"/>
              <a:t> </a:t>
            </a:r>
            <a:r>
              <a:rPr lang="en-US" sz="2000" dirty="0" err="1" smtClean="0"/>
              <a:t>оруулалтаар</a:t>
            </a:r>
            <a:r>
              <a:rPr lang="mn-MN" sz="2000" dirty="0" smtClean="0"/>
              <a:t> </a:t>
            </a:r>
            <a:r>
              <a:rPr lang="en-US" sz="2000" dirty="0" err="1" smtClean="0"/>
              <a:t>суури</a:t>
            </a:r>
            <a:r>
              <a:rPr lang="mn-MN" sz="2000" dirty="0" smtClean="0"/>
              <a:t>а </a:t>
            </a:r>
            <a:r>
              <a:rPr lang="en-US" sz="2000" dirty="0" smtClean="0"/>
              <a:t> </a:t>
            </a:r>
            <a:r>
              <a:rPr lang="en-US" sz="2000" dirty="0" err="1" smtClean="0"/>
              <a:t>тавьснаас</a:t>
            </a:r>
            <a:r>
              <a:rPr lang="en-US" sz="2000" dirty="0" smtClean="0"/>
              <a:t> </a:t>
            </a:r>
            <a:r>
              <a:rPr lang="en-US" sz="2000" dirty="0" err="1" smtClean="0"/>
              <a:t>хойш</a:t>
            </a:r>
            <a:r>
              <a:rPr lang="en-US" sz="2000" dirty="0" smtClean="0"/>
              <a:t> </a:t>
            </a:r>
            <a:r>
              <a:rPr lang="en-US" sz="2000" dirty="0" err="1" smtClean="0"/>
              <a:t>эдүгээ</a:t>
            </a:r>
            <a:r>
              <a:rPr lang="mn-MN" sz="2000" dirty="0"/>
              <a:t> </a:t>
            </a:r>
            <a:r>
              <a:rPr lang="mn-MN" sz="2000" dirty="0" smtClean="0"/>
              <a:t>4 сум, </a:t>
            </a:r>
            <a:r>
              <a:rPr lang="mn-MN" sz="2000" dirty="0" smtClean="0"/>
              <a:t>26 </a:t>
            </a:r>
            <a:r>
              <a:rPr lang="mn-MN" sz="2000" dirty="0" smtClean="0"/>
              <a:t>баг</a:t>
            </a:r>
            <a:r>
              <a:rPr lang="mn-MN" sz="2000" dirty="0" smtClean="0"/>
              <a:t>, </a:t>
            </a:r>
            <a:r>
              <a:rPr lang="en-US" sz="2000" dirty="0" smtClean="0"/>
              <a:t>10</a:t>
            </a:r>
            <a:r>
              <a:rPr lang="mn-MN" sz="2000" dirty="0" smtClean="0"/>
              <a:t>3 мянга гаруй</a:t>
            </a:r>
            <a:r>
              <a:rPr lang="en-US" sz="2000" dirty="0" smtClean="0"/>
              <a:t> </a:t>
            </a:r>
            <a:r>
              <a:rPr lang="en-US" sz="2000" dirty="0" err="1" smtClean="0"/>
              <a:t>хүн</a:t>
            </a:r>
            <a:r>
              <a:rPr lang="en-US" sz="2000" dirty="0" smtClean="0"/>
              <a:t> </a:t>
            </a:r>
            <a:r>
              <a:rPr lang="en-US" sz="2000" dirty="0" err="1" smtClean="0"/>
              <a:t>ам</a:t>
            </a:r>
            <a:r>
              <a:rPr lang="en-US" sz="2000" dirty="0" smtClean="0"/>
              <a:t>, </a:t>
            </a:r>
            <a:r>
              <a:rPr lang="en-US" sz="2000" dirty="0" err="1" smtClean="0"/>
              <a:t>зам</a:t>
            </a:r>
            <a:r>
              <a:rPr lang="en-US" sz="2000" dirty="0" smtClean="0"/>
              <a:t> </a:t>
            </a:r>
            <a:r>
              <a:rPr lang="en-US" sz="2000" dirty="0" err="1" smtClean="0"/>
              <a:t>харилцаа</a:t>
            </a:r>
            <a:r>
              <a:rPr lang="en-US" sz="2000" dirty="0" smtClean="0"/>
              <a:t>, </a:t>
            </a:r>
            <a:r>
              <a:rPr lang="en-US" sz="2000" dirty="0" err="1" smtClean="0"/>
              <a:t>ачаа</a:t>
            </a:r>
            <a:r>
              <a:rPr lang="en-US" sz="2000" dirty="0" smtClean="0"/>
              <a:t> </a:t>
            </a:r>
            <a:r>
              <a:rPr lang="en-US" sz="2000" dirty="0" err="1" smtClean="0"/>
              <a:t>тээвэр</a:t>
            </a:r>
            <a:r>
              <a:rPr lang="en-US" sz="2000" dirty="0" smtClean="0"/>
              <a:t>, </a:t>
            </a:r>
            <a:r>
              <a:rPr lang="en-US" sz="2000" dirty="0" err="1" smtClean="0"/>
              <a:t>дэд</a:t>
            </a:r>
            <a:r>
              <a:rPr lang="en-US" sz="2000" dirty="0" smtClean="0"/>
              <a:t> </a:t>
            </a:r>
            <a:r>
              <a:rPr lang="en-US" sz="2000" dirty="0" err="1" smtClean="0"/>
              <a:t>бүтэц</a:t>
            </a:r>
            <a:r>
              <a:rPr lang="en-US" sz="2000" dirty="0" smtClean="0"/>
              <a:t> </a:t>
            </a:r>
            <a:r>
              <a:rPr lang="en-US" sz="2000" dirty="0" err="1" smtClean="0"/>
              <a:t>хөгжсөн</a:t>
            </a:r>
            <a:r>
              <a:rPr lang="mn-MN" sz="2000" dirty="0" smtClean="0"/>
              <a:t> </a:t>
            </a:r>
            <a:r>
              <a:rPr lang="en-US" sz="2000" dirty="0" smtClean="0"/>
              <a:t>т</a:t>
            </a:r>
            <a:r>
              <a:rPr lang="mn-MN" sz="2000" dirty="0" smtClean="0"/>
              <a:t>өвийн бүсийн тулгуур</a:t>
            </a:r>
            <a:r>
              <a:rPr lang="en-US" sz="2000" dirty="0" smtClean="0"/>
              <a:t> </a:t>
            </a:r>
            <a:r>
              <a:rPr lang="en-US" sz="2000" dirty="0" err="1" smtClean="0"/>
              <a:t>төв</a:t>
            </a:r>
            <a:r>
              <a:rPr lang="en-US" sz="2000" dirty="0" smtClean="0"/>
              <a:t> </a:t>
            </a:r>
            <a:r>
              <a:rPr lang="en-US" sz="2000" dirty="0" err="1" smtClean="0"/>
              <a:t>болон</a:t>
            </a:r>
            <a:r>
              <a:rPr lang="en-US" sz="2000" dirty="0" smtClean="0"/>
              <a:t> </a:t>
            </a:r>
            <a:r>
              <a:rPr lang="mn-MN" sz="2000" dirty="0" smtClean="0"/>
              <a:t>хөгжи</a:t>
            </a:r>
            <a:r>
              <a:rPr lang="en-US" sz="2000" dirty="0" smtClean="0"/>
              <a:t>ж</a:t>
            </a:r>
            <a:r>
              <a:rPr lang="mn-MN" sz="2000" dirty="0" smtClean="0"/>
              <a:t>, энэ жил хотынхоо түүхт 60 жилийн ойгоо угтаж байна.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ДАРХАН ХОТЫН ТАНИЛЦУУЛГА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4" y="1829151"/>
            <a:ext cx="3253153" cy="3780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7" y="5238852"/>
            <a:ext cx="2710216" cy="1762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89" y="5535845"/>
            <a:ext cx="2032662" cy="1322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27" y="5570424"/>
            <a:ext cx="2032662" cy="1164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76" y="5011017"/>
            <a:ext cx="2597136" cy="16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8577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15663"/>
            <a:ext cx="4211515" cy="338503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ДАРХАН ХОТЫН ТАНИЛЦУУЛГА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67654" y="2039815"/>
            <a:ext cx="39827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mn-MN" sz="2000" dirty="0" smtClean="0">
              <a:solidFill>
                <a:srgbClr val="0040C0"/>
              </a:solidFill>
            </a:endParaRPr>
          </a:p>
          <a:p>
            <a:pPr marL="0" indent="0" algn="just">
              <a:buNone/>
            </a:pPr>
            <a:endParaRPr lang="mn-MN" sz="20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mn-MN" sz="2000" dirty="0" smtClean="0">
                <a:solidFill>
                  <a:schemeClr val="tx2"/>
                </a:solidFill>
              </a:rPr>
              <a:t>Манай хот </a:t>
            </a:r>
            <a:r>
              <a:rPr lang="en-US" sz="2000" dirty="0" err="1" smtClean="0">
                <a:solidFill>
                  <a:schemeClr val="tx2"/>
                </a:solidFill>
              </a:rPr>
              <a:t>Монгол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орны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хойд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хэсэг</a:t>
            </a:r>
            <a:r>
              <a:rPr lang="mn-MN" sz="2000" dirty="0" smtClean="0">
                <a:solidFill>
                  <a:schemeClr val="tx2"/>
                </a:solidFill>
              </a:rPr>
              <a:t> болох </a:t>
            </a:r>
            <a:r>
              <a:rPr lang="en-US" sz="2000" dirty="0" err="1" smtClean="0">
                <a:solidFill>
                  <a:schemeClr val="tx2"/>
                </a:solidFill>
              </a:rPr>
              <a:t>Хэнтийн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нурууны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салбар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уулсын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дунд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Хараа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голын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зүүн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хойд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хөндийг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хамарсан</a:t>
            </a:r>
            <a:r>
              <a:rPr lang="en-US" sz="2000" dirty="0">
                <a:solidFill>
                  <a:schemeClr val="tx2"/>
                </a:solidFill>
              </a:rPr>
              <a:t> 327.5 </a:t>
            </a:r>
            <a:r>
              <a:rPr lang="en-US" sz="2000" dirty="0" err="1">
                <a:solidFill>
                  <a:schemeClr val="tx2"/>
                </a:solidFill>
              </a:rPr>
              <a:t>мянган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га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газар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нутагтай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Нийт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газар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нутгийн</a:t>
            </a:r>
            <a:r>
              <a:rPr lang="en-US" sz="2000" dirty="0">
                <a:solidFill>
                  <a:schemeClr val="tx2"/>
                </a:solidFill>
              </a:rPr>
              <a:t> 70.7 </a:t>
            </a:r>
            <a:r>
              <a:rPr lang="en-US" sz="2000" dirty="0" err="1">
                <a:solidFill>
                  <a:schemeClr val="tx2"/>
                </a:solidFill>
              </a:rPr>
              <a:t>хувь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буюу</a:t>
            </a:r>
            <a:r>
              <a:rPr lang="en-US" sz="2000" dirty="0">
                <a:solidFill>
                  <a:schemeClr val="tx2"/>
                </a:solidFill>
              </a:rPr>
              <a:t> 231.7 </a:t>
            </a:r>
            <a:r>
              <a:rPr lang="en-US" sz="2000" dirty="0" err="1">
                <a:solidFill>
                  <a:schemeClr val="tx2"/>
                </a:solidFill>
              </a:rPr>
              <a:t>мянган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га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талбайг</a:t>
            </a:r>
            <a:r>
              <a:rPr lang="mn-MN" sz="2000" dirty="0">
                <a:solidFill>
                  <a:schemeClr val="tx2"/>
                </a:solidFill>
              </a:rPr>
              <a:t> хөдөө аж ахуйн </a:t>
            </a:r>
            <a:r>
              <a:rPr lang="en-US" sz="2000" dirty="0" err="1">
                <a:solidFill>
                  <a:schemeClr val="tx2"/>
                </a:solidFill>
              </a:rPr>
              <a:t>эдэлбэр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газар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эзэлдэг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69266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ДАРХАН ХОТЫН ТАНИЛЦУУЛГА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5"/>
          <a:stretch/>
        </p:blipFill>
        <p:spPr>
          <a:xfrm>
            <a:off x="677009" y="2198078"/>
            <a:ext cx="4035668" cy="3928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6978" y="2004647"/>
            <a:ext cx="3991708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mn-MN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Аймгийн</a:t>
            </a:r>
            <a:r>
              <a:rPr lang="en-US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хэмжээнд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28</a:t>
            </a:r>
            <a:r>
              <a:rPr lang="mn-MN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960 гаруй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өрх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байгаагийн</a:t>
            </a:r>
            <a:r>
              <a:rPr lang="en-US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67</a:t>
            </a:r>
            <a:r>
              <a:rPr lang="mn-MN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.5 </a:t>
            </a:r>
            <a:r>
              <a:rPr lang="en-US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хувь</a:t>
            </a:r>
            <a:r>
              <a:rPr lang="en-US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нь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нийтийн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зориулалтын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орон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сууцны</a:t>
            </a:r>
            <a:r>
              <a:rPr lang="mn-MN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байшинд</a:t>
            </a:r>
            <a:r>
              <a:rPr lang="mn-MN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тав тухтай </a:t>
            </a:r>
            <a:r>
              <a:rPr lang="en-US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амьдар</a:t>
            </a:r>
            <a:r>
              <a:rPr lang="mn-MN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 байна. </a:t>
            </a:r>
            <a:endParaRPr lang="mn-MN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mn-MN" dirty="0" smtClean="0">
                <a:solidFill>
                  <a:schemeClr val="tx2"/>
                </a:solidFill>
              </a:rPr>
              <a:t>Бид хотын </a:t>
            </a:r>
            <a:r>
              <a:rPr lang="mn-MN" dirty="0">
                <a:solidFill>
                  <a:schemeClr val="tx2"/>
                </a:solidFill>
              </a:rPr>
              <a:t>хөгжлийн ерөнхий төлөвлөлтөөр 2035 он гэхэд Дархан хотын хүн амын </a:t>
            </a:r>
            <a:r>
              <a:rPr lang="mn-MN" dirty="0" smtClean="0">
                <a:solidFill>
                  <a:schemeClr val="tx2"/>
                </a:solidFill>
              </a:rPr>
              <a:t>80 хувийг орон </a:t>
            </a:r>
            <a:r>
              <a:rPr lang="mn-MN" dirty="0" smtClean="0">
                <a:solidFill>
                  <a:schemeClr val="tx2"/>
                </a:solidFill>
              </a:rPr>
              <a:t>сууцжуулах зорилт тавин ажиллаж байна.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6461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70638"/>
            <a:ext cx="8078295" cy="3655525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Хотын амьдрал өдрөөс өдөрт өсөн хөгжиж, хүн амын тоо нэмэгдэж байгаа энэ цаг үед иргэдийн ая тухтай ажиллаж амьдрах нөхцөлийг сайжруулах зорилгоор аймгийн Засаг даргын </a:t>
            </a:r>
            <a:r>
              <a:rPr lang="mn-MN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2021-2024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үйл ажиллагааны хөтөлбөрт “Хог хаягдлын менежмент”-ийн цогц хөтөлбөрийг үе шаттай хэрэгжүүлэхээр тусган төлөвлөгөөт ажлууд хийгдэж байна.</a:t>
            </a:r>
          </a:p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Хог хаягдлын менежментийн талаархи товч мэдээллийг танилцуулъя.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mn-MN" dirty="0"/>
              <a:t>“Хог хаягдлын менежмент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/>
            </a:r>
            <a:b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</a:br>
            <a: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ДАРХАН </a:t>
            </a:r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ХОТЫН </a:t>
            </a:r>
            <a: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ТАНИЛЦУУЛГА</a:t>
            </a:r>
            <a:b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</a:br>
            <a:r>
              <a:rPr lang="mn-MN" sz="2800" dirty="0"/>
              <a:t>“Хог хаягдлын </a:t>
            </a:r>
            <a:r>
              <a:rPr lang="mn-MN" sz="2800" dirty="0" smtClean="0"/>
              <a:t>менежмент”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8125"/>
            <a:ext cx="9144000" cy="34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26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976" y="2497015"/>
            <a:ext cx="8695386" cy="362914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Дархан хотын хог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хаягдлын менежментийн мастер төлөвлөгөө боловсруулах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эрдэмтэн судлаачдын баг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байгуулагдаж суурь судалгааны ажлуудыг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хийж дуусгасан. </a:t>
            </a:r>
          </a:p>
          <a:p>
            <a:pPr marL="0" indent="0" algn="just">
              <a:buNone/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Хог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хаягдлын менежментийн мастер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төлөвлөгөөний хүрээнд Дархан хотын хог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хаягдлын нөөцөд суурилсан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органик, пластик, барилгын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хог хаягдал боловсруулах үйлдвэрүүдийн ТЭЗҮ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хийгдсэн.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mn-MN" dirty="0"/>
              <a:t>“Хог хаягдлын менежмент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/>
            </a:r>
            <a:b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</a:br>
            <a: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ДАРХАН </a:t>
            </a:r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ХОТЫН </a:t>
            </a:r>
            <a: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>ТАНИЛЦУУЛГА</a:t>
            </a:r>
            <a:b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</a:br>
            <a:r>
              <a:rPr lang="mn-MN" sz="2800" dirty="0"/>
              <a:t>“Хог хаягдлын </a:t>
            </a:r>
            <a:r>
              <a:rPr lang="mn-MN" sz="2800" dirty="0" smtClean="0"/>
              <a:t>менежмент”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541"/>
            <a:ext cx="9144000" cy="34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1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8523" y="1494692"/>
            <a:ext cx="3974123" cy="4631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mn-M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mn-M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Дархан хотын Дархан сумын агаар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, орчныг бохирдуулагч гол эх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үүсвэрийн нэг </a:t>
            </a:r>
            <a:r>
              <a:rPr lang="mn-MN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“Бараат”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хог хаягдлын төвлөрсөн цэг, түүнээс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ялгарч буй утаа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юм. </a:t>
            </a:r>
          </a:p>
          <a:p>
            <a:pPr marL="0" indent="0" algn="just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Тус цэгт 60 жил гаруй жил хуримтлагдсан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хур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хог хаягдлыг дарж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булшлах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ажлыг 3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орчим тэр бум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төгрөгөөр хийх тооцоо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судалгаа гарсан байсан.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  <a:t/>
            </a:r>
            <a:b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 Mon" pitchFamily="18" charset="0"/>
                <a:cs typeface="Traditional Arabic" pitchFamily="18" charset="-78"/>
              </a:rPr>
            </a:br>
            <a:r>
              <a:rPr lang="mn-MN" sz="2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</a:t>
            </a:r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2099741"/>
            <a:ext cx="3349869" cy="2725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23" y="3358078"/>
            <a:ext cx="3385039" cy="29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29077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115867"/>
            <a:ext cx="3276820" cy="34512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менежмент”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25" y="3059261"/>
            <a:ext cx="2919047" cy="3190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8138" y="2967335"/>
            <a:ext cx="3640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solidFill>
                  <a:schemeClr val="tx2"/>
                </a:solidFill>
              </a:rPr>
              <a:t>Гэвч бид 6.2 </a:t>
            </a:r>
            <a:r>
              <a:rPr lang="mn-MN" sz="2000" dirty="0">
                <a:solidFill>
                  <a:schemeClr val="tx2"/>
                </a:solidFill>
              </a:rPr>
              <a:t>км урттай 15 га талбайд 40-60 метрийн </a:t>
            </a:r>
            <a:r>
              <a:rPr lang="mn-MN" sz="2000" dirty="0" smtClean="0">
                <a:solidFill>
                  <a:schemeClr val="tx2"/>
                </a:solidFill>
              </a:rPr>
              <a:t>гүн жалганд </a:t>
            </a:r>
            <a:r>
              <a:rPr lang="mn-MN" sz="2000" dirty="0">
                <a:solidFill>
                  <a:schemeClr val="tx2"/>
                </a:solidFill>
              </a:rPr>
              <a:t>хуримтлагдсан </a:t>
            </a:r>
            <a:r>
              <a:rPr lang="mn-MN" sz="2000" dirty="0" smtClean="0">
                <a:solidFill>
                  <a:schemeClr val="tx2"/>
                </a:solidFill>
              </a:rPr>
              <a:t>хог хаягдлыг төр, иргэд, хувийн хэвшлийн аж ахуйн нэгжүүдтэй хамтран 138.0  </a:t>
            </a:r>
            <a:r>
              <a:rPr lang="mn-MN" sz="2000" dirty="0">
                <a:solidFill>
                  <a:schemeClr val="tx2"/>
                </a:solidFill>
              </a:rPr>
              <a:t>сая </a:t>
            </a:r>
            <a:r>
              <a:rPr lang="mn-MN" sz="2000" dirty="0" smtClean="0">
                <a:solidFill>
                  <a:schemeClr val="tx2"/>
                </a:solidFill>
              </a:rPr>
              <a:t>төгрөгөөр 2021 </a:t>
            </a:r>
            <a:r>
              <a:rPr lang="mn-MN" sz="2000" dirty="0">
                <a:solidFill>
                  <a:schemeClr val="tx2"/>
                </a:solidFill>
              </a:rPr>
              <a:t>оны 06 </a:t>
            </a:r>
            <a:r>
              <a:rPr lang="mn-MN" sz="2000" dirty="0" smtClean="0">
                <a:solidFill>
                  <a:schemeClr val="tx2"/>
                </a:solidFill>
              </a:rPr>
              <a:t>дугаар сард 14 </a:t>
            </a:r>
            <a:r>
              <a:rPr lang="mn-MN" sz="2000" dirty="0">
                <a:solidFill>
                  <a:schemeClr val="tx2"/>
                </a:solidFill>
              </a:rPr>
              <a:t>хоногийн хугацаанд дарж булшилсан.</a:t>
            </a:r>
          </a:p>
          <a:p>
            <a:pPr algn="just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2866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293" y="382289"/>
            <a:ext cx="8229600" cy="1252728"/>
          </a:xfrm>
        </p:spPr>
        <p:txBody>
          <a:bodyPr>
            <a:normAutofit/>
          </a:bodyPr>
          <a:lstStyle/>
          <a:p>
            <a: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ДАРХАН ХОТЫН ТАНИЛЦУУЛГА</a:t>
            </a:r>
            <a:br>
              <a:rPr lang="mn-MN" sz="2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“Хог хаягдлын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менежмент”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" y="4825685"/>
            <a:ext cx="9143999" cy="284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1" y="2621599"/>
            <a:ext cx="3967919" cy="2916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5723" y="3244334"/>
            <a:ext cx="3024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 smtClean="0">
                <a:solidFill>
                  <a:schemeClr val="tx2"/>
                </a:solidFill>
              </a:rPr>
              <a:t>   </a:t>
            </a:r>
            <a:r>
              <a:rPr lang="mn-MN" dirty="0" smtClean="0"/>
              <a:t>“Бараат” хог хаягдлын төвлөрсөн цэг”</a:t>
            </a:r>
          </a:p>
          <a:p>
            <a:pPr algn="ctr"/>
            <a:r>
              <a:rPr lang="mn-MN" dirty="0" smtClean="0"/>
              <a:t>2021.09.20</a:t>
            </a:r>
          </a:p>
          <a:p>
            <a:pPr algn="ctr"/>
            <a:r>
              <a:rPr lang="mn-MN" dirty="0" smtClean="0"/>
              <a:t>Дараа нь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2016039"/>
            <a:ext cx="3839650" cy="33059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9715" y="2967335"/>
            <a:ext cx="2927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/>
              <a:t>Бараат” хог хаягдлын төвлөрсөн цэг”</a:t>
            </a:r>
          </a:p>
          <a:p>
            <a:pPr algn="ctr"/>
            <a:r>
              <a:rPr lang="mn-MN" dirty="0" smtClean="0"/>
              <a:t>2021.05.20</a:t>
            </a:r>
            <a:endParaRPr lang="mn-MN" dirty="0"/>
          </a:p>
          <a:p>
            <a:pPr algn="ctr"/>
            <a:r>
              <a:rPr lang="mn-MN" dirty="0" smtClean="0"/>
              <a:t>Өмнө нь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89124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15772</TotalTime>
  <Words>677</Words>
  <Application>Microsoft Office PowerPoint</Application>
  <PresentationFormat>On-screen Show (4:3)</PresentationFormat>
  <Paragraphs>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Candara</vt:lpstr>
      <vt:lpstr>Symbol</vt:lpstr>
      <vt:lpstr>Times New Roman</vt:lpstr>
      <vt:lpstr>Times New Roman Mon</vt:lpstr>
      <vt:lpstr>Traditional Arabic</vt:lpstr>
      <vt:lpstr>Wingdings</vt:lpstr>
      <vt:lpstr>Waveform</vt:lpstr>
      <vt:lpstr>PowerPoint Presentation</vt:lpstr>
      <vt:lpstr>ДАРХАН ХОТЫН ТАНИЛЦУУЛГА</vt:lpstr>
      <vt:lpstr>ДАРХАН ХОТЫН ТАНИЛЦУУЛГА</vt:lpstr>
      <vt:lpstr>ДАРХАН ХОТЫН ТАНИЛЦУУЛГА</vt:lpstr>
      <vt:lpstr> ДАРХАН ХОТЫН ТАНИЛЦУУЛГА “Хог хаягдлын менежмент” </vt:lpstr>
      <vt:lpstr> ДАРХАН ХОТЫН ТАНИЛЦУУЛГА “Хог хаягдлын менежмент” </vt:lpstr>
      <vt:lpstr> 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  <vt:lpstr>ДАРХАН ХОТЫН ТАНИЛЦУУЛГА “Хог хаягдлын менежмент”</vt:lpstr>
    </vt:vector>
  </TitlesOfParts>
  <Company>OBAT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ОНЦГОЙ БАЙДЛЫН БАЙГУУЛЛАГЫН СУРГАЛТЫН ТОГТОЛЦООНЫ ӨНӨӨГИЙН БАЙДАЛ, ЧИГ ХАНДЛАГА</dc:title>
  <dc:creator>ganjargal</dc:creator>
  <cp:lastModifiedBy>Windows User</cp:lastModifiedBy>
  <cp:revision>922</cp:revision>
  <cp:lastPrinted>2020-11-12T03:21:42Z</cp:lastPrinted>
  <dcterms:created xsi:type="dcterms:W3CDTF">2005-09-17T21:06:44Z</dcterms:created>
  <dcterms:modified xsi:type="dcterms:W3CDTF">2021-09-29T01:41:39Z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TC300014601033</vt:lpwstr>
  </property>
</Properties>
</file>